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0" r:id="rId15"/>
    <p:sldId id="271" r:id="rId16"/>
    <p:sldId id="282" r:id="rId17"/>
    <p:sldId id="273" r:id="rId18"/>
    <p:sldId id="275" r:id="rId19"/>
    <p:sldId id="276" r:id="rId20"/>
    <p:sldId id="277" r:id="rId21"/>
    <p:sldId id="278" r:id="rId22"/>
    <p:sldId id="289" r:id="rId23"/>
    <p:sldId id="290" r:id="rId24"/>
    <p:sldId id="291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DFDFFF"/>
    <a:srgbClr val="CCEDFF"/>
    <a:srgbClr val="FFE7E8"/>
    <a:srgbClr val="FFFFCC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85"/>
    <p:restoredTop sz="94694"/>
  </p:normalViewPr>
  <p:slideViewPr>
    <p:cSldViewPr>
      <p:cViewPr varScale="1">
        <p:scale>
          <a:sx n="138" d="100"/>
          <a:sy n="138" d="100"/>
        </p:scale>
        <p:origin x="8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F6DF4-31BE-4F35-8181-1A38D60EE214}" type="slidenum">
              <a:rPr lang="cy-GB" noProof="0" smtClean="0"/>
              <a:t>24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170104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339725" indent="-339725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30200" indent="-3302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249238" indent="-249238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241300" indent="-2413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312738" indent="-30480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5373216"/>
            <a:ext cx="8640960" cy="1080120"/>
          </a:xfrm>
        </p:spPr>
        <p:txBody>
          <a:bodyPr>
            <a:noAutofit/>
          </a:bodyPr>
          <a:lstStyle/>
          <a:p>
            <a:pPr>
              <a:lnSpc>
                <a:spcPct val="87000"/>
              </a:lnSpc>
            </a:pPr>
            <a:r>
              <a:rPr lang="cy-GB" sz="3600" dirty="0"/>
              <a:t>Cam 2a: Nodi rhannau’r system gylchrediad gwaed a’u swyddogaethau</a:t>
            </a:r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9A2E-8612-F243-8A9C-5C40F048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Capilarïau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8540-A232-1248-AF4D-134F84E8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224136"/>
          </a:xfrm>
        </p:spPr>
        <p:txBody>
          <a:bodyPr/>
          <a:lstStyle/>
          <a:p>
            <a:r>
              <a:rPr lang="cy-GB" dirty="0"/>
              <a:t>Mae capilarïau yn un gell o drwch. Maent yn cysylltu rhydwelïau a gwythiennau ac yn cyfnewid deunyddiau rhwng gwaed a chelloedd eraill y corff.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D4D30-4246-E84E-97B3-91E9E9434A18}"/>
              </a:ext>
            </a:extLst>
          </p:cNvPr>
          <p:cNvSpPr txBox="1"/>
          <p:nvPr/>
        </p:nvSpPr>
        <p:spPr>
          <a:xfrm>
            <a:off x="3851920" y="56612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b="1">
                <a:ea typeface="Tahoma" panose="020B0604030504040204" pitchFamily="34" charset="0"/>
                <a:cs typeface="Tahoma" panose="020B0604030504040204" pitchFamily="34" charset="0"/>
              </a:rPr>
              <a:t>Capilarïau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409F7B-BF0A-4740-B4F9-DF737AA15E41}"/>
              </a:ext>
            </a:extLst>
          </p:cNvPr>
          <p:cNvCxnSpPr/>
          <p:nvPr/>
        </p:nvCxnSpPr>
        <p:spPr>
          <a:xfrm flipV="1">
            <a:off x="4572000" y="4457224"/>
            <a:ext cx="0" cy="120402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FF83B7-BE8D-4D41-9A60-B388166E9E23}"/>
              </a:ext>
            </a:extLst>
          </p:cNvPr>
          <p:cNvGrpSpPr/>
          <p:nvPr/>
        </p:nvGrpSpPr>
        <p:grpSpPr>
          <a:xfrm>
            <a:off x="3008032" y="3356992"/>
            <a:ext cx="3199943" cy="2120017"/>
            <a:chOff x="3008032" y="3356992"/>
            <a:chExt cx="3199943" cy="2120017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A8B88B9-676D-5F4D-A644-F971F54EE2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300" b="94200" l="10000" r="93200">
                          <a14:backgroundMark x1="20800" y1="43050" x2="20800" y2="43050"/>
                          <a14:backgroundMark x1="18900" y1="48500" x2="18900" y2="48500"/>
                          <a14:backgroundMark x1="29750" y1="48650" x2="29750" y2="48650"/>
                          <a14:backgroundMark x1="28350" y1="46050" x2="28350" y2="46050"/>
                          <a14:backgroundMark x1="28600" y1="43750" x2="28600" y2="43750"/>
                          <a14:backgroundMark x1="27850" y1="43500" x2="27850" y2="43500"/>
                          <a14:backgroundMark x1="26800" y1="40900" x2="26800" y2="40900"/>
                          <a14:backgroundMark x1="26600" y1="38450" x2="26600" y2="38450"/>
                          <a14:backgroundMark x1="73800" y1="48650" x2="73800" y2="48650"/>
                          <a14:backgroundMark x1="74950" y1="46050" x2="74950" y2="46050"/>
                          <a14:backgroundMark x1="75100" y1="44250" x2="75100" y2="44250"/>
                          <a14:backgroundMark x1="75650" y1="40850" x2="75650" y2="40850"/>
                          <a14:backgroundMark x1="81150" y1="40000" x2="81150" y2="40000"/>
                          <a14:backgroundMark x1="59600" y1="59050" x2="59600" y2="59050"/>
                          <a14:backgroundMark x1="53750" y1="57050" x2="53750" y2="57050"/>
                          <a14:backgroundMark x1="49000" y1="57450" x2="49000" y2="57450"/>
                          <a14:backgroundMark x1="48200" y1="60050" x2="48200" y2="60050"/>
                          <a14:backgroundMark x1="46400" y1="61600" x2="46400" y2="61600"/>
                          <a14:backgroundMark x1="49350" y1="62450" x2="49350" y2="62450"/>
                          <a14:backgroundMark x1="52250" y1="58950" x2="52250" y2="58950"/>
                          <a14:backgroundMark x1="49600" y1="58950" x2="49600" y2="58950"/>
                          <a14:backgroundMark x1="43150" y1="64850" x2="43150" y2="64850"/>
                          <a14:backgroundMark x1="49650" y1="65200" x2="49650" y2="65200"/>
                          <a14:backgroundMark x1="47300" y1="64350" x2="47300" y2="64350"/>
                          <a14:backgroundMark x1="49150" y1="71300" x2="49150" y2="71300"/>
                          <a14:backgroundMark x1="49850" y1="69850" x2="49850" y2="69850"/>
                          <a14:backgroundMark x1="51750" y1="64700" x2="51750" y2="64700"/>
                          <a14:backgroundMark x1="61850" y1="66200" x2="61850" y2="66200"/>
                          <a14:backgroundMark x1="63450" y1="65550" x2="63450" y2="655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5" t="44185" r="9297" b="4165"/>
            <a:stretch/>
          </p:blipFill>
          <p:spPr bwMode="auto">
            <a:xfrm>
              <a:off x="3008032" y="3356992"/>
              <a:ext cx="3199943" cy="212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F7B8B007-939D-AC48-B3C4-8F95571996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300" b="94200" l="10000" r="93200">
                          <a14:backgroundMark x1="20800" y1="43050" x2="20800" y2="43050"/>
                          <a14:backgroundMark x1="18900" y1="48500" x2="18900" y2="48500"/>
                          <a14:backgroundMark x1="29750" y1="48650" x2="29750" y2="48650"/>
                          <a14:backgroundMark x1="28350" y1="46050" x2="28350" y2="46050"/>
                          <a14:backgroundMark x1="28600" y1="43750" x2="28600" y2="43750"/>
                          <a14:backgroundMark x1="27850" y1="43500" x2="27850" y2="43500"/>
                          <a14:backgroundMark x1="26800" y1="40900" x2="26800" y2="40900"/>
                          <a14:backgroundMark x1="26600" y1="38450" x2="26600" y2="38450"/>
                          <a14:backgroundMark x1="73800" y1="48650" x2="73800" y2="48650"/>
                          <a14:backgroundMark x1="74950" y1="46050" x2="74950" y2="46050"/>
                          <a14:backgroundMark x1="75100" y1="44250" x2="75100" y2="44250"/>
                          <a14:backgroundMark x1="75650" y1="40850" x2="75650" y2="40850"/>
                          <a14:backgroundMark x1="81150" y1="40000" x2="81150" y2="40000"/>
                          <a14:backgroundMark x1="59600" y1="59050" x2="59600" y2="59050"/>
                          <a14:backgroundMark x1="53750" y1="57050" x2="53750" y2="57050"/>
                          <a14:backgroundMark x1="49000" y1="57450" x2="49000" y2="57450"/>
                          <a14:backgroundMark x1="48200" y1="60050" x2="48200" y2="60050"/>
                          <a14:backgroundMark x1="46400" y1="61600" x2="46400" y2="61600"/>
                          <a14:backgroundMark x1="49350" y1="62450" x2="49350" y2="62450"/>
                          <a14:backgroundMark x1="52250" y1="58950" x2="52250" y2="58950"/>
                          <a14:backgroundMark x1="49600" y1="58950" x2="49600" y2="58950"/>
                          <a14:backgroundMark x1="43150" y1="64850" x2="43150" y2="64850"/>
                          <a14:backgroundMark x1="49650" y1="65200" x2="49650" y2="65200"/>
                          <a14:backgroundMark x1="47300" y1="64350" x2="47300" y2="64350"/>
                          <a14:backgroundMark x1="49150" y1="71300" x2="49150" y2="71300"/>
                          <a14:backgroundMark x1="49850" y1="69850" x2="49850" y2="69850"/>
                          <a14:backgroundMark x1="51750" y1="64700" x2="51750" y2="64700"/>
                          <a14:backgroundMark x1="61850" y1="66200" x2="61850" y2="66200"/>
                          <a14:backgroundMark x1="63450" y1="65550" x2="63450" y2="655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1" t="51185" r="71415" b="25021"/>
            <a:stretch/>
          </p:blipFill>
          <p:spPr bwMode="auto">
            <a:xfrm>
              <a:off x="3275856" y="4293096"/>
              <a:ext cx="418855" cy="97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24C7F99-8189-674E-99A7-C3139A1986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300" b="94200" l="10000" r="93200">
                          <a14:backgroundMark x1="20800" y1="43050" x2="20800" y2="43050"/>
                          <a14:backgroundMark x1="18900" y1="48500" x2="18900" y2="48500"/>
                          <a14:backgroundMark x1="29750" y1="48650" x2="29750" y2="48650"/>
                          <a14:backgroundMark x1="28350" y1="46050" x2="28350" y2="46050"/>
                          <a14:backgroundMark x1="28600" y1="43750" x2="28600" y2="43750"/>
                          <a14:backgroundMark x1="27850" y1="43500" x2="27850" y2="43500"/>
                          <a14:backgroundMark x1="26800" y1="40900" x2="26800" y2="40900"/>
                          <a14:backgroundMark x1="26600" y1="38450" x2="26600" y2="38450"/>
                          <a14:backgroundMark x1="73800" y1="48650" x2="73800" y2="48650"/>
                          <a14:backgroundMark x1="74950" y1="46050" x2="74950" y2="46050"/>
                          <a14:backgroundMark x1="75100" y1="44250" x2="75100" y2="44250"/>
                          <a14:backgroundMark x1="75650" y1="40850" x2="75650" y2="40850"/>
                          <a14:backgroundMark x1="81150" y1="40000" x2="81150" y2="40000"/>
                          <a14:backgroundMark x1="59600" y1="59050" x2="59600" y2="59050"/>
                          <a14:backgroundMark x1="53750" y1="57050" x2="53750" y2="57050"/>
                          <a14:backgroundMark x1="49000" y1="57450" x2="49000" y2="57450"/>
                          <a14:backgroundMark x1="48200" y1="60050" x2="48200" y2="60050"/>
                          <a14:backgroundMark x1="46400" y1="61600" x2="46400" y2="61600"/>
                          <a14:backgroundMark x1="49350" y1="62450" x2="49350" y2="62450"/>
                          <a14:backgroundMark x1="52250" y1="58950" x2="52250" y2="58950"/>
                          <a14:backgroundMark x1="49600" y1="58950" x2="49600" y2="58950"/>
                          <a14:backgroundMark x1="43150" y1="64850" x2="43150" y2="64850"/>
                          <a14:backgroundMark x1="49650" y1="65200" x2="49650" y2="65200"/>
                          <a14:backgroundMark x1="47300" y1="64350" x2="47300" y2="64350"/>
                          <a14:backgroundMark x1="49150" y1="71300" x2="49150" y2="71300"/>
                          <a14:backgroundMark x1="49850" y1="69850" x2="49850" y2="69850"/>
                          <a14:backgroundMark x1="51750" y1="64700" x2="51750" y2="64700"/>
                          <a14:backgroundMark x1="61850" y1="66200" x2="61850" y2="66200"/>
                          <a14:backgroundMark x1="63450" y1="65550" x2="63450" y2="655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73" t="51231" r="15737" b="25935"/>
            <a:stretch/>
          </p:blipFill>
          <p:spPr bwMode="auto">
            <a:xfrm>
              <a:off x="5580112" y="4149080"/>
              <a:ext cx="377190" cy="937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D992C4A-0E7F-9D42-9DF2-37214ED14EE5}"/>
              </a:ext>
            </a:extLst>
          </p:cNvPr>
          <p:cNvSpPr txBox="1">
            <a:spLocks/>
          </p:cNvSpPr>
          <p:nvPr/>
        </p:nvSpPr>
        <p:spPr>
          <a:xfrm>
            <a:off x="2123728" y="4221088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0200" indent="-3302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cy-GB" sz="1800" b="1" dirty="0">
                <a:solidFill>
                  <a:srgbClr val="FF0000"/>
                </a:solidFill>
              </a:rPr>
              <a:t>Rhydweli 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F8BF1E2-B4BF-4841-A62B-F19957629E4C}"/>
              </a:ext>
            </a:extLst>
          </p:cNvPr>
          <p:cNvSpPr txBox="1">
            <a:spLocks/>
          </p:cNvSpPr>
          <p:nvPr/>
        </p:nvSpPr>
        <p:spPr>
          <a:xfrm>
            <a:off x="6084168" y="4221088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0200" indent="-3302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cy-GB" sz="1800" b="1" dirty="0">
                <a:solidFill>
                  <a:srgbClr val="0070C0"/>
                </a:solidFill>
              </a:rPr>
              <a:t>Gwythïen </a:t>
            </a:r>
          </a:p>
        </p:txBody>
      </p:sp>
    </p:spTree>
    <p:extLst>
      <p:ext uri="{BB962C8B-B14F-4D97-AF65-F5344CB8AC3E}">
        <p14:creationId xmlns:p14="http://schemas.microsoft.com/office/powerpoint/2010/main" val="225349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4C2D-94B3-AD44-8040-D8ED6889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Gwaed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C2C4A-3082-CD40-8669-7AAE8EABA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18001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y-GB" sz="1800" dirty="0"/>
              <a:t>Mae gwaed yn cludo sylweddau o amgylch y corff. Mae'n cynnwys yr elfennau canlynol:</a:t>
            </a:r>
          </a:p>
          <a:p>
            <a:pPr lvl="1">
              <a:spcBef>
                <a:spcPts val="600"/>
              </a:spcBef>
            </a:pPr>
            <a:r>
              <a:rPr lang="cy-GB" sz="1800" dirty="0">
                <a:solidFill>
                  <a:srgbClr val="E85803"/>
                </a:solidFill>
              </a:rPr>
              <a:t>Celloedd gwaed coch</a:t>
            </a:r>
            <a:r>
              <a:rPr lang="cy-GB" sz="1800" dirty="0"/>
              <a:t>: cludo ocsigen</a:t>
            </a:r>
          </a:p>
          <a:p>
            <a:pPr lvl="1">
              <a:spcBef>
                <a:spcPts val="600"/>
              </a:spcBef>
            </a:pPr>
            <a:r>
              <a:rPr lang="cy-GB" sz="1800" dirty="0">
                <a:solidFill>
                  <a:srgbClr val="E85803"/>
                </a:solidFill>
              </a:rPr>
              <a:t>Celloedd gwaed gwyn</a:t>
            </a:r>
            <a:r>
              <a:rPr lang="cy-GB" sz="1800" dirty="0"/>
              <a:t>: amddiffyn rhag afiechyd</a:t>
            </a:r>
          </a:p>
          <a:p>
            <a:pPr lvl="1">
              <a:spcBef>
                <a:spcPts val="600"/>
              </a:spcBef>
            </a:pPr>
            <a:r>
              <a:rPr lang="cy-GB" sz="1800" dirty="0">
                <a:solidFill>
                  <a:srgbClr val="E85803"/>
                </a:solidFill>
              </a:rPr>
              <a:t>Platennau</a:t>
            </a:r>
            <a:r>
              <a:rPr lang="cy-GB" sz="1800" dirty="0"/>
              <a:t>: atgyweirio toriadau trwy achosi i waed geulo</a:t>
            </a:r>
          </a:p>
          <a:p>
            <a:pPr lvl="1">
              <a:spcBef>
                <a:spcPts val="600"/>
              </a:spcBef>
            </a:pPr>
            <a:r>
              <a:rPr lang="cy-GB" sz="1800" dirty="0">
                <a:solidFill>
                  <a:srgbClr val="E85803"/>
                </a:solidFill>
              </a:rPr>
              <a:t>Plasma</a:t>
            </a:r>
            <a:r>
              <a:rPr lang="cy-GB" sz="1800" dirty="0"/>
              <a:t>: hylif sy'n cludo maetholion, celloedd gwaed coch a gwyn a phlatennau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FC2FBA-A0CD-804D-9631-868A50537AA1}"/>
              </a:ext>
            </a:extLst>
          </p:cNvPr>
          <p:cNvSpPr txBox="1">
            <a:spLocks/>
          </p:cNvSpPr>
          <p:nvPr/>
        </p:nvSpPr>
        <p:spPr>
          <a:xfrm>
            <a:off x="2066628" y="3861048"/>
            <a:ext cx="495364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339725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tabLst>
                <a:tab pos="2130425" algn="ctr"/>
              </a:tabLst>
            </a:pPr>
            <a:r>
              <a:rPr lang="cy-GB" sz="1400" dirty="0"/>
              <a:t>Celloedd gwaed coch	 Platennau	Celloedd gwaed gwyn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027E9A7-3D11-BA48-B474-934DB1FEF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33034" b="1"/>
          <a:stretch/>
        </p:blipFill>
        <p:spPr bwMode="auto">
          <a:xfrm>
            <a:off x="2267744" y="4221088"/>
            <a:ext cx="4437781" cy="187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31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FDBC-20E9-4E46-84A4-0881F0E3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Eich tasgau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90D08-BA9E-5D44-9FAE-21E90C2CA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5913" lvl="1" indent="-315913">
              <a:buFont typeface="+mj-lt"/>
              <a:buAutoNum type="arabicPeriod"/>
            </a:pPr>
            <a:r>
              <a:rPr lang="cy-GB" dirty="0"/>
              <a:t>Gweithio yn eich grwpiau busnes i ymchwilio i sut i gadw'ch calon yn iach. Pam ei bod hi'n bwysig ein bod ni'n gwneud hyn? Esboniwch ddefnyddio'ch dysgu o'r sesiwn hon. Byddwn yn defnyddio hwn yn nes ymlaen yn y prosiect.</a:t>
            </a:r>
          </a:p>
          <a:p>
            <a:pPr marL="315913" lvl="1" indent="-315913">
              <a:buFont typeface="+mj-lt"/>
              <a:buAutoNum type="arabicPeriod"/>
            </a:pPr>
            <a:r>
              <a:rPr lang="cy-GB" dirty="0"/>
              <a:t>Gweithiwch yn eich grwpiau busnes i ddefnyddio’r hyn ddysgoch chi heddiw  i wneud </a:t>
            </a:r>
            <a:br>
              <a:rPr lang="cy-GB" dirty="0"/>
            </a:br>
            <a:r>
              <a:rPr lang="cy-GB" dirty="0"/>
              <a:t>animeiddiad “stop-motion” i </a:t>
            </a:r>
            <a:br>
              <a:rPr lang="cy-GB" dirty="0"/>
            </a:br>
            <a:r>
              <a:rPr lang="cy-GB" dirty="0"/>
              <a:t>egluro a dangos taith  gwaed </a:t>
            </a:r>
            <a:br>
              <a:rPr lang="cy-GB" dirty="0"/>
            </a:br>
            <a:r>
              <a:rPr lang="cy-GB" dirty="0"/>
              <a:t>o amgylch y corff.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C87038-BC9F-3A4A-A9FC-B4510B5F3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16" y="3685083"/>
            <a:ext cx="3581297" cy="2336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4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5373216"/>
            <a:ext cx="8640960" cy="1080120"/>
          </a:xfrm>
        </p:spPr>
        <p:txBody>
          <a:bodyPr>
            <a:noAutofit/>
          </a:bodyPr>
          <a:lstStyle/>
          <a:p>
            <a:pPr>
              <a:lnSpc>
                <a:spcPct val="87000"/>
              </a:lnSpc>
            </a:pPr>
            <a:r>
              <a:rPr lang="cy-GB" sz="3600" dirty="0"/>
              <a:t>Cam 2b: Ymchwilio i effaith ymarfer corff </a:t>
            </a:r>
            <a:br>
              <a:rPr lang="cy-GB" sz="3600" dirty="0"/>
            </a:br>
            <a:r>
              <a:rPr lang="cy-GB" sz="3600" dirty="0"/>
              <a:t>ar gyfradd curiad y galon</a:t>
            </a:r>
          </a:p>
        </p:txBody>
      </p:sp>
    </p:spTree>
    <p:extLst>
      <p:ext uri="{BB962C8B-B14F-4D97-AF65-F5344CB8AC3E}">
        <p14:creationId xmlns:p14="http://schemas.microsoft.com/office/powerpoint/2010/main" val="237627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4939-10E1-6147-AF29-64FD8EFD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Amcan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BFC6-6305-6E4D-8899-3C69ACE58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r>
              <a:rPr lang="cy-GB" dirty="0"/>
              <a:t>Ymchwilio i effaith ymarfer corff ar gyfradd curiad y galon</a:t>
            </a:r>
          </a:p>
          <a:p>
            <a:pPr>
              <a:spcBef>
                <a:spcPts val="1200"/>
              </a:spcBef>
            </a:pPr>
            <a:r>
              <a:rPr lang="cy-GB" b="1" dirty="0">
                <a:solidFill>
                  <a:srgbClr val="E85803"/>
                </a:solidFill>
              </a:rPr>
              <a:t>Meddwl</a:t>
            </a:r>
            <a:r>
              <a:rPr lang="cy-GB" dirty="0">
                <a:solidFill>
                  <a:srgbClr val="E85803"/>
                </a:solidFill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cy-GB" dirty="0"/>
              <a:t>Dywedwch wrth eich partner 3 pheth rydych chi wedi'u dysgu am y system gylchrediad gwaed.</a:t>
            </a:r>
          </a:p>
          <a:p>
            <a:pPr>
              <a:spcBef>
                <a:spcPts val="1200"/>
              </a:spcBef>
            </a:pPr>
            <a:r>
              <a:rPr lang="cy-GB" dirty="0"/>
              <a:t>Sut allwn ni fesur curiadau ein calon?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E7C4B0-3A0C-4B42-B90C-EE590ED25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14218"/>
          <a:stretch/>
        </p:blipFill>
        <p:spPr bwMode="auto">
          <a:xfrm>
            <a:off x="6228184" y="3933056"/>
            <a:ext cx="1977709" cy="21171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43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F9A48E7-F3A5-124A-AD58-8699D8808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096344" cy="20642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967431E-9CAD-2A49-82D2-68C1C3CDC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98571"/>
            <a:ext cx="2878178" cy="19208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C92912-46A0-4842-ABBC-23431E92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36712"/>
            <a:ext cx="7344816" cy="720080"/>
          </a:xfrm>
        </p:spPr>
        <p:txBody>
          <a:bodyPr>
            <a:noAutofit/>
          </a:bodyPr>
          <a:lstStyle/>
          <a:p>
            <a:r>
              <a:rPr lang="cy-GB" dirty="0"/>
              <a:t>Beth yw eich cyfradd curiad y galon?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F6D58-A937-C346-B456-BF6FE0D13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y-GB" dirty="0"/>
              <a:t>Mae eich pwls yn fesur o ba mor gyflym mae'ch calon yn curo. Dyma'r nifer o guriadau y mae eich calon yn eu gwneud mewn un munud.</a:t>
            </a:r>
          </a:p>
          <a:p>
            <a:pPr>
              <a:spcBef>
                <a:spcPts val="1200"/>
              </a:spcBef>
            </a:pPr>
            <a:r>
              <a:rPr lang="cy-GB" dirty="0"/>
              <a:t>Gallwch chi deimlo'ch pwls ar bwyntiau penodol ar eich corff. Y lle hawsaf i’w deimlo yw eich garddwrn, gan ddefnyddio dau fys cyntaf eich llaw arall. </a:t>
            </a:r>
          </a:p>
        </p:txBody>
      </p:sp>
    </p:spTree>
    <p:extLst>
      <p:ext uri="{BB962C8B-B14F-4D97-AF65-F5344CB8AC3E}">
        <p14:creationId xmlns:p14="http://schemas.microsoft.com/office/powerpoint/2010/main" val="235043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3D3D8-3EB4-734B-97A9-719BC088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B13CF-9694-504E-886F-3C8495495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2952328"/>
          </a:xfrm>
        </p:spPr>
        <p:txBody>
          <a:bodyPr/>
          <a:lstStyle/>
          <a:p>
            <a:r>
              <a:rPr lang="cy-GB" b="1" dirty="0">
                <a:solidFill>
                  <a:srgbClr val="E85803"/>
                </a:solidFill>
              </a:rPr>
              <a:t>Gadewch i ni fesur ein cyfradd curiad y galon   wrth orffwys.</a:t>
            </a:r>
          </a:p>
          <a:p>
            <a:r>
              <a:rPr lang="cy-GB" dirty="0"/>
              <a:t>Cyfrifwch  faint o guriadau rydych chi'n teimlo mewn 30 eiliad.</a:t>
            </a:r>
          </a:p>
          <a:p>
            <a:r>
              <a:rPr lang="cy-GB" dirty="0"/>
              <a:t>Byddwn yn dyblu'r canlyniad i gyfrifo </a:t>
            </a:r>
            <a:br>
              <a:rPr lang="cy-GB" dirty="0"/>
            </a:br>
            <a:r>
              <a:rPr lang="cy-GB" dirty="0"/>
              <a:t>nifer ein curiadau y funud.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4502F2-8ABD-5944-984E-58904CB9A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384376" cy="225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33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4F66-9961-554E-A8F1-25CB02C5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Dod o hyd i’r cymedr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C72D-56F8-3F4E-BA30-6A3009188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Beth allwch chi ei gofio am ddod o hyd i ganlyniad cymedrig? Pam ydyn ni’n gwneud hyn?</a:t>
            </a:r>
          </a:p>
          <a:p>
            <a:r>
              <a:rPr lang="cy-GB" dirty="0">
                <a:solidFill>
                  <a:srgbClr val="E85803"/>
                </a:solidFill>
              </a:rPr>
              <a:t>I ddod o hyd i’r cymedr, adiwch eich 3 mesuriad pwls gorffwys a rhannwch y cyfanswm â 3.</a:t>
            </a:r>
          </a:p>
        </p:txBody>
      </p:sp>
    </p:spTree>
    <p:extLst>
      <p:ext uri="{BB962C8B-B14F-4D97-AF65-F5344CB8AC3E}">
        <p14:creationId xmlns:p14="http://schemas.microsoft.com/office/powerpoint/2010/main" val="309447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DA47-78B0-8749-BFE0-76908CE0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Ymarfer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93ECA-04D7-2247-A04D-B89347568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/>
              <a:t>Beth sy'n digwydd i'ch curiad calon wrth ymarfer?</a:t>
            </a:r>
          </a:p>
          <a:p>
            <a:r>
              <a:rPr lang="cy-GB"/>
              <a:t>Sut allech chi ddefnyddio'r hyn rydyn ni wedi'i ddysgu am y system gylchrediad gwaed i egluro hyn?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3E7729-D3B1-3341-92D0-A9BBD310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03" y="3356992"/>
            <a:ext cx="3625166" cy="24167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94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F6D1-8E4B-4B4F-AA5F-7CF6B513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7698F-E1B8-1A4D-B70A-7606ED0F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y-GB" dirty="0"/>
              <a:t>Mae adroddiad diweddar wedi honni y gall rhoi seibiannau 2 funud i blant yng nghanol gwersi, i gymryd rhan mewn gweithgareddau sy’n cynyddu cyfradd curiad y galon, wella eu hiechyd cyffredinol a’u gallu i ganolbwyntio.</a:t>
            </a:r>
          </a:p>
          <a:p>
            <a:pPr>
              <a:spcBef>
                <a:spcPts val="1200"/>
              </a:spcBef>
            </a:pPr>
            <a:r>
              <a:rPr lang="cy-GB" dirty="0"/>
              <a:t>Mae gan wyddonwyr ddiddordeb yn yr honiadau hyn ond hoffent ddarganfod </a:t>
            </a:r>
            <a:br>
              <a:rPr lang="cy-GB" dirty="0"/>
            </a:br>
            <a:r>
              <a:rPr lang="cy-GB" dirty="0"/>
              <a:t>pa weithgaredd fyddai </a:t>
            </a:r>
            <a:br>
              <a:rPr lang="cy-GB" dirty="0"/>
            </a:br>
            <a:r>
              <a:rPr lang="cy-GB" dirty="0"/>
              <a:t>fwyaf effeithiol o ran </a:t>
            </a:r>
            <a:br>
              <a:rPr lang="cy-GB" dirty="0"/>
            </a:br>
            <a:r>
              <a:rPr lang="cy-GB" dirty="0"/>
              <a:t>cynyddu cyfradd curiad </a:t>
            </a:r>
            <a:br>
              <a:rPr lang="cy-GB" dirty="0"/>
            </a:br>
            <a:r>
              <a:rPr lang="cy-GB" dirty="0"/>
              <a:t>calon plant mewn 2 funud.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4A943C9-4EC6-264F-BCA0-170851903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024336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7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3C3D-D650-4B48-9A5C-309998CD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38063-C958-CD45-93BA-03818B68E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5364596" cy="4392488"/>
          </a:xfrm>
        </p:spPr>
        <p:txBody>
          <a:bodyPr/>
          <a:lstStyle/>
          <a:p>
            <a:pPr marL="317500" lvl="1" indent="-317500"/>
            <a:r>
              <a:rPr lang="cy-GB" dirty="0"/>
              <a:t>Nodi ac enwi prif rannau system cylchrediad gwaed dynol</a:t>
            </a:r>
          </a:p>
          <a:p>
            <a:pPr marL="317500" lvl="1" indent="-317500"/>
            <a:r>
              <a:rPr lang="cy-GB" dirty="0"/>
              <a:t>Disgrifio swyddogaethau’r galon, pibellau gwaed a gwaed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BC38B6D-B90A-0349-9D05-3CDAD84C4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r="50000" b="12000"/>
          <a:stretch/>
        </p:blipFill>
        <p:spPr bwMode="auto">
          <a:xfrm>
            <a:off x="6084168" y="1628800"/>
            <a:ext cx="2232248" cy="444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483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DBD524-7663-6F41-9DF6-F8FC9B5B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898F-D66E-8F4A-AFB7-CEDD5B2B8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Mae prawf teg yn ymchwiliad rheoledig sy’n cymharu dau beth. Er mwyn i brawf fod yn deg neu’n cael ei reoli’n dda, mae’n rhaid i ni sicrhau mai dim ond un peth (gelwir hyn yn newidyn) sy’n cael ei newid a bod popeth arall yn cael ei gadw yr un peth.</a:t>
            </a:r>
          </a:p>
          <a:p>
            <a:r>
              <a:rPr lang="cy-GB" dirty="0"/>
              <a:t>Newidyn yw unrhyw beth a all effeithio ar y canlyniadau yr ydym yn eu harsylwi neu’n eu mesur.</a:t>
            </a:r>
          </a:p>
          <a:p>
            <a:r>
              <a:rPr lang="cy-GB" dirty="0"/>
              <a:t>Yn eich ymchwiliad, byddwch yn profi tri math o ymarfer corff.</a:t>
            </a:r>
          </a:p>
          <a:p>
            <a:r>
              <a:rPr lang="cy-GB" dirty="0"/>
              <a:t>Trwy newid un peth yn unig (y math o ymarfer corff) a chadw popeth arall yr un peth, gallwn ddarganfod pa ymarfer corff yw’r mwyaf effeithiol wrth godi curiad ein calon.</a:t>
            </a:r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277692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5852-A6CD-724D-B049-44715525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Cynllunio ymchwiliad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13D0-6048-0F4B-B18F-EBA9C6C39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Meddyliwch am newidynnau y bydd angen i chi eu rheoli (cadw yr un peth) ar gyfer yr ymchwiliad hwn.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Sut fyddwch chi’n mesur pa fath o ymarfer corff yw’r mwyaf effeithiol wrth godi curiad eich calon?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Ysgrifennwch eich cynllun ymchwilio ac esboniwch pam rydych chi’n newid eich newidynnau neu’n eu cadw’n gyson.</a:t>
            </a:r>
          </a:p>
        </p:txBody>
      </p:sp>
    </p:spTree>
    <p:extLst>
      <p:ext uri="{BB962C8B-B14F-4D97-AF65-F5344CB8AC3E}">
        <p14:creationId xmlns:p14="http://schemas.microsoft.com/office/powerpoint/2010/main" val="1776403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0CE0-420C-FF49-8054-E25E1AF2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Graffiau llinell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C8A3-1670-6247-B945-A2F93BC59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Defnyddir graffiau llinell i ddangos sut mae newidyn yn newid dros amser.</a:t>
            </a:r>
            <a:endParaRPr lang="en-GB" dirty="0"/>
          </a:p>
          <a:p>
            <a:pPr lvl="1"/>
            <a:r>
              <a:rPr lang="cy-GB" dirty="0">
                <a:solidFill>
                  <a:srgbClr val="E85803"/>
                </a:solidFill>
              </a:rPr>
              <a:t>Mae llinellau syth yn ymuno â chyfres o bwyntiau gyda’i gilydd.</a:t>
            </a:r>
            <a:endParaRPr lang="en-GB" dirty="0">
              <a:solidFill>
                <a:srgbClr val="E85803"/>
              </a:solidFill>
            </a:endParaRPr>
          </a:p>
          <a:p>
            <a:pPr lvl="1"/>
            <a:r>
              <a:rPr lang="cy-GB" dirty="0"/>
              <a:t>Gelwir yr echel lorweddol yn </a:t>
            </a:r>
            <a:r>
              <a:rPr lang="cy-GB" b="1" dirty="0"/>
              <a:t>echel x</a:t>
            </a:r>
            <a:r>
              <a:rPr lang="cy-GB" dirty="0"/>
              <a:t>; mae hyn yn dangos cyfnodau rheolaidd o amser.</a:t>
            </a:r>
            <a:endParaRPr lang="en-GB" dirty="0"/>
          </a:p>
          <a:p>
            <a:pPr lvl="1"/>
            <a:r>
              <a:rPr lang="cy-GB" dirty="0">
                <a:solidFill>
                  <a:srgbClr val="E85803"/>
                </a:solidFill>
              </a:rPr>
              <a:t>Gelwir yr echelin fertigol yn </a:t>
            </a:r>
            <a:r>
              <a:rPr lang="cy-GB" b="1" dirty="0">
                <a:solidFill>
                  <a:srgbClr val="E85803"/>
                </a:solidFill>
              </a:rPr>
              <a:t>echel y</a:t>
            </a:r>
            <a:r>
              <a:rPr lang="cy-GB" dirty="0">
                <a:solidFill>
                  <a:srgbClr val="E85803"/>
                </a:solidFill>
              </a:rPr>
              <a:t>; mae hyn yn dangos y newidyn rydyn ni’n ei fesur dros amser (yn yr achos hwn, uchder y planhigyn).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BEF3-23B0-3E4B-B2E7-553EAD16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Lluniadu graff llinell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8C4A5-5A97-AF46-8118-58CC8182A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248473"/>
          </a:xfrm>
        </p:spPr>
        <p:txBody>
          <a:bodyPr>
            <a:normAutofit/>
          </a:bodyPr>
          <a:lstStyle/>
          <a:p>
            <a:pPr lvl="1">
              <a:lnSpc>
                <a:spcPct val="87000"/>
              </a:lnSpc>
              <a:spcBef>
                <a:spcPts val="800"/>
              </a:spcBef>
            </a:pPr>
            <a:r>
              <a:rPr lang="cy-GB" sz="2200" dirty="0"/>
              <a:t>Tynnwch lun eich graff ar bapur sgwâr neu bapur graff.</a:t>
            </a:r>
            <a:endParaRPr lang="en-GB" sz="2200" dirty="0"/>
          </a:p>
          <a:p>
            <a:pPr lvl="1">
              <a:lnSpc>
                <a:spcPct val="87000"/>
              </a:lnSpc>
              <a:spcBef>
                <a:spcPts val="800"/>
              </a:spcBef>
            </a:pPr>
            <a:r>
              <a:rPr lang="cy-GB" sz="2200" dirty="0">
                <a:solidFill>
                  <a:srgbClr val="E85803"/>
                </a:solidFill>
              </a:rPr>
              <a:t>Wrth benderfynu ar raddfa ar gyfer eich echel y, edrychwch ar y data rydych chi wedi’i gasglu i weld pa mor fawr yw’ch amrediad.</a:t>
            </a:r>
            <a:endParaRPr lang="en-GB" sz="2200" dirty="0">
              <a:solidFill>
                <a:srgbClr val="E85803"/>
              </a:solidFill>
            </a:endParaRPr>
          </a:p>
          <a:p>
            <a:pPr lvl="1">
              <a:lnSpc>
                <a:spcPct val="87000"/>
              </a:lnSpc>
              <a:spcBef>
                <a:spcPts val="800"/>
              </a:spcBef>
            </a:pPr>
            <a:r>
              <a:rPr lang="cy-GB" sz="2200" dirty="0"/>
              <a:t>Dylai eich graddfa godi’n rheolaidd: mae deuoedd, pump neu ddegau fel arfer yn gweithio’n dda.</a:t>
            </a:r>
            <a:endParaRPr lang="en-GB" sz="2200" dirty="0"/>
          </a:p>
          <a:p>
            <a:pPr lvl="1">
              <a:lnSpc>
                <a:spcPct val="87000"/>
              </a:lnSpc>
              <a:spcBef>
                <a:spcPts val="800"/>
              </a:spcBef>
            </a:pPr>
            <a:r>
              <a:rPr lang="cy-GB" sz="2200" dirty="0">
                <a:solidFill>
                  <a:srgbClr val="E85803"/>
                </a:solidFill>
              </a:rPr>
              <a:t>Cofiwch gychwyn eich echel y ar sero.</a:t>
            </a:r>
            <a:endParaRPr lang="en-GB" sz="2200" dirty="0">
              <a:solidFill>
                <a:srgbClr val="E85803"/>
              </a:solidFill>
            </a:endParaRPr>
          </a:p>
          <a:p>
            <a:pPr lvl="1">
              <a:lnSpc>
                <a:spcPct val="87000"/>
              </a:lnSpc>
              <a:spcBef>
                <a:spcPts val="800"/>
              </a:spcBef>
            </a:pPr>
            <a:r>
              <a:rPr lang="cy-GB" sz="2200" dirty="0"/>
              <a:t>Bydd eich echelin x yn dangos sawl diwrnod oed oedd eich planhigyn pan gymerwyd pob mesuriad.</a:t>
            </a:r>
            <a:endParaRPr lang="en-GB" sz="2200" dirty="0"/>
          </a:p>
          <a:p>
            <a:pPr lvl="1">
              <a:lnSpc>
                <a:spcPct val="87000"/>
              </a:lnSpc>
              <a:spcBef>
                <a:spcPts val="800"/>
              </a:spcBef>
            </a:pPr>
            <a:r>
              <a:rPr lang="cy-GB" sz="2200" dirty="0">
                <a:solidFill>
                  <a:srgbClr val="E85803"/>
                </a:solidFill>
              </a:rPr>
              <a:t>Cofiwch adael nifer cyfartal o sgwariau rhwng pob rhif ar eich echelin x.</a:t>
            </a:r>
            <a:endParaRPr lang="en-GB" sz="2200" dirty="0">
              <a:solidFill>
                <a:srgbClr val="E85803"/>
              </a:solidFill>
            </a:endParaRPr>
          </a:p>
          <a:p>
            <a:pPr lvl="1">
              <a:lnSpc>
                <a:spcPct val="87000"/>
              </a:lnSpc>
              <a:spcBef>
                <a:spcPts val="800"/>
              </a:spcBef>
            </a:pPr>
            <a:r>
              <a:rPr lang="cy-GB" sz="2200" dirty="0"/>
              <a:t>Marciwch uchder eich planhigyn ar bob pwynt amser ar y graff gyda chroes ac yna unwch eich holl groesau ynghyd â phren mesur.</a:t>
            </a:r>
            <a:r>
              <a:rPr lang="en-GB" sz="2200" dirty="0"/>
              <a:t> </a:t>
            </a:r>
            <a:endParaRPr lang="cy-GB" sz="2200" dirty="0"/>
          </a:p>
        </p:txBody>
      </p:sp>
    </p:spTree>
    <p:extLst>
      <p:ext uri="{BB962C8B-B14F-4D97-AF65-F5344CB8AC3E}">
        <p14:creationId xmlns:p14="http://schemas.microsoft.com/office/powerpoint/2010/main" val="25669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089E-E05E-AD48-9118-4171E9FF7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Lluniadu graff llinell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A89AF-95E6-D340-A0B5-16209556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2048"/>
          </a:xfrm>
        </p:spPr>
        <p:txBody>
          <a:bodyPr>
            <a:normAutofit/>
          </a:bodyPr>
          <a:lstStyle/>
          <a:p>
            <a:pPr algn="ctr"/>
            <a:r>
              <a:rPr lang="cy-GB" sz="2400" dirty="0"/>
              <a:t>Uchder y planhigyn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E4A26-4533-124F-974E-0D3EC63F5FD6}"/>
              </a:ext>
            </a:extLst>
          </p:cNvPr>
          <p:cNvSpPr txBox="1"/>
          <p:nvPr/>
        </p:nvSpPr>
        <p:spPr>
          <a:xfrm>
            <a:off x="4139952" y="5877272"/>
            <a:ext cx="1187624" cy="307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sz="1600" dirty="0"/>
              <a:t>Echel 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0D5C97-16BD-5049-B817-906FB888B958}"/>
              </a:ext>
            </a:extLst>
          </p:cNvPr>
          <p:cNvGrpSpPr/>
          <p:nvPr/>
        </p:nvGrpSpPr>
        <p:grpSpPr>
          <a:xfrm>
            <a:off x="244871" y="2208373"/>
            <a:ext cx="7874793" cy="3672408"/>
            <a:chOff x="81583" y="1916832"/>
            <a:chExt cx="8251804" cy="385704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5EA2DDE-F6A8-AC47-84C0-63AC9A0078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2" t="12630" r="2988" b="3251"/>
            <a:stretch/>
          </p:blipFill>
          <p:spPr bwMode="auto">
            <a:xfrm>
              <a:off x="1115616" y="1916832"/>
              <a:ext cx="7217771" cy="38570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7F16B3-4F3E-D449-BF71-A90FE72C604F}"/>
                </a:ext>
              </a:extLst>
            </p:cNvPr>
            <p:cNvSpPr txBox="1"/>
            <p:nvPr/>
          </p:nvSpPr>
          <p:spPr>
            <a:xfrm>
              <a:off x="81583" y="3312509"/>
              <a:ext cx="1187624" cy="3555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y-GB" sz="1600" dirty="0"/>
                <a:t>Echel 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CEA91C-A534-3549-BD90-E14BC2E87017}"/>
                </a:ext>
              </a:extLst>
            </p:cNvPr>
            <p:cNvSpPr txBox="1"/>
            <p:nvPr/>
          </p:nvSpPr>
          <p:spPr>
            <a:xfrm>
              <a:off x="2147176" y="4677538"/>
              <a:ext cx="377789" cy="484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y-GB" sz="2400" dirty="0"/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F4C791-BAD5-AC4D-89AF-835B38CD35C1}"/>
                </a:ext>
              </a:extLst>
            </p:cNvPr>
            <p:cNvSpPr txBox="1"/>
            <p:nvPr/>
          </p:nvSpPr>
          <p:spPr>
            <a:xfrm>
              <a:off x="3088569" y="4343113"/>
              <a:ext cx="377789" cy="484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y-GB" sz="2400" dirty="0"/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69AFD3-4355-504D-B917-48B4A0C17659}"/>
                </a:ext>
              </a:extLst>
            </p:cNvPr>
            <p:cNvSpPr txBox="1"/>
            <p:nvPr/>
          </p:nvSpPr>
          <p:spPr>
            <a:xfrm>
              <a:off x="4000803" y="3820276"/>
              <a:ext cx="377789" cy="484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y-GB" sz="2400" dirty="0"/>
                <a:t>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E3AEA5-1944-C448-8558-41A0FC79E1C8}"/>
                </a:ext>
              </a:extLst>
            </p:cNvPr>
            <p:cNvSpPr txBox="1"/>
            <p:nvPr/>
          </p:nvSpPr>
          <p:spPr>
            <a:xfrm>
              <a:off x="4932040" y="3451008"/>
              <a:ext cx="377789" cy="484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y-GB" sz="2400" dirty="0"/>
                <a:t>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F0CB22-8A91-7F42-8E51-F4251A195C0A}"/>
                </a:ext>
              </a:extLst>
            </p:cNvPr>
            <p:cNvSpPr txBox="1"/>
            <p:nvPr/>
          </p:nvSpPr>
          <p:spPr>
            <a:xfrm>
              <a:off x="5668934" y="2876681"/>
              <a:ext cx="377789" cy="484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y-GB" sz="2400" dirty="0"/>
                <a:t>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5610BC-B568-F440-BE56-78A1F269D79C}"/>
                </a:ext>
              </a:extLst>
            </p:cNvPr>
            <p:cNvSpPr txBox="1"/>
            <p:nvPr/>
          </p:nvSpPr>
          <p:spPr>
            <a:xfrm>
              <a:off x="6746524" y="2221594"/>
              <a:ext cx="377789" cy="484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y-GB" sz="2400" dirty="0"/>
                <a:t>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41EF48-6AF2-4143-A524-1BC8A01748FA}"/>
                </a:ext>
              </a:extLst>
            </p:cNvPr>
            <p:cNvSpPr txBox="1"/>
            <p:nvPr/>
          </p:nvSpPr>
          <p:spPr>
            <a:xfrm>
              <a:off x="7668344" y="2060848"/>
              <a:ext cx="377789" cy="484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y-GB" sz="2400" dirty="0"/>
                <a:t>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E4ABAF-CBF1-AB4E-84B7-171EF3016F90}"/>
                </a:ext>
              </a:extLst>
            </p:cNvPr>
            <p:cNvSpPr txBox="1"/>
            <p:nvPr/>
          </p:nvSpPr>
          <p:spPr>
            <a:xfrm>
              <a:off x="4314054" y="5316418"/>
              <a:ext cx="1660019" cy="355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y-GB" sz="1600" dirty="0"/>
                <a:t>Amser (dyddiau)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82F562-EF0F-C944-972B-F834C9238354}"/>
                </a:ext>
              </a:extLst>
            </p:cNvPr>
            <p:cNvSpPr txBox="1"/>
            <p:nvPr/>
          </p:nvSpPr>
          <p:spPr>
            <a:xfrm rot="16200000">
              <a:off x="572235" y="3468833"/>
              <a:ext cx="1651058" cy="354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y-GB" sz="1600" dirty="0"/>
                <a:t>Uchder (cm)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98E925-E8F7-0D48-A306-3A3CA3FFA080}"/>
              </a:ext>
            </a:extLst>
          </p:cNvPr>
          <p:cNvCxnSpPr>
            <a:cxnSpLocks/>
          </p:cNvCxnSpPr>
          <p:nvPr/>
        </p:nvCxnSpPr>
        <p:spPr>
          <a:xfrm>
            <a:off x="1331640" y="1700808"/>
            <a:ext cx="360040" cy="12373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79E267-AB2C-C944-A632-3FCC327267E5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1979712" y="5614501"/>
            <a:ext cx="2304256" cy="4067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Explosion 1 17">
            <a:extLst>
              <a:ext uri="{FF2B5EF4-FFF2-40B4-BE49-F238E27FC236}">
                <a16:creationId xmlns:a16="http://schemas.microsoft.com/office/drawing/2014/main" id="{98E36408-D974-3548-9651-4C1A7AAE5FFC}"/>
              </a:ext>
            </a:extLst>
          </p:cNvPr>
          <p:cNvSpPr/>
          <p:nvPr/>
        </p:nvSpPr>
        <p:spPr>
          <a:xfrm>
            <a:off x="899592" y="5229200"/>
            <a:ext cx="2005136" cy="1628800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19" name="Explosion 1 18">
            <a:extLst>
              <a:ext uri="{FF2B5EF4-FFF2-40B4-BE49-F238E27FC236}">
                <a16:creationId xmlns:a16="http://schemas.microsoft.com/office/drawing/2014/main" id="{888994E4-B5FD-7A47-A7B4-6351C4914957}"/>
              </a:ext>
            </a:extLst>
          </p:cNvPr>
          <p:cNvSpPr/>
          <p:nvPr/>
        </p:nvSpPr>
        <p:spPr>
          <a:xfrm>
            <a:off x="259904" y="944487"/>
            <a:ext cx="2005136" cy="1471204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19290D-0E00-9E42-80BC-D1F1CCF1345C}"/>
              </a:ext>
            </a:extLst>
          </p:cNvPr>
          <p:cNvSpPr txBox="1"/>
          <p:nvPr/>
        </p:nvSpPr>
        <p:spPr>
          <a:xfrm>
            <a:off x="1187624" y="5661248"/>
            <a:ext cx="1368152" cy="73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sz="1200" dirty="0">
                <a:solidFill>
                  <a:schemeClr val="bg1"/>
                </a:solidFill>
              </a:rPr>
              <a:t>Mae amser bob amser yn cael ei ddangos ar yr echelin 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E0EF7D-05E4-FF46-823C-B3E7C541E4AB}"/>
              </a:ext>
            </a:extLst>
          </p:cNvPr>
          <p:cNvSpPr txBox="1"/>
          <p:nvPr/>
        </p:nvSpPr>
        <p:spPr>
          <a:xfrm>
            <a:off x="578396" y="1414003"/>
            <a:ext cx="1368152" cy="57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sz="1200" dirty="0">
                <a:solidFill>
                  <a:schemeClr val="bg1"/>
                </a:solidFill>
              </a:rPr>
              <a:t>Mae’r raddfa’n cynyddu’n rheolaidd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8FBCE96-92B0-814D-8243-4689BC215196}"/>
              </a:ext>
            </a:extLst>
          </p:cNvPr>
          <p:cNvCxnSpPr>
            <a:cxnSpLocks/>
          </p:cNvCxnSpPr>
          <p:nvPr/>
        </p:nvCxnSpPr>
        <p:spPr>
          <a:xfrm flipH="1" flipV="1">
            <a:off x="6228184" y="3168352"/>
            <a:ext cx="1440160" cy="27809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6E74E7-B34D-364D-A2D0-E77E215F8C66}"/>
              </a:ext>
            </a:extLst>
          </p:cNvPr>
          <p:cNvCxnSpPr>
            <a:cxnSpLocks/>
          </p:cNvCxnSpPr>
          <p:nvPr/>
        </p:nvCxnSpPr>
        <p:spPr>
          <a:xfrm flipH="1">
            <a:off x="1907706" y="3140968"/>
            <a:ext cx="1440158" cy="1915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Explosion 1 16">
            <a:extLst>
              <a:ext uri="{FF2B5EF4-FFF2-40B4-BE49-F238E27FC236}">
                <a16:creationId xmlns:a16="http://schemas.microsoft.com/office/drawing/2014/main" id="{FD5EBBE3-DAA5-6347-8477-8B5A77C7EBF4}"/>
              </a:ext>
            </a:extLst>
          </p:cNvPr>
          <p:cNvSpPr/>
          <p:nvPr/>
        </p:nvSpPr>
        <p:spPr>
          <a:xfrm>
            <a:off x="6554446" y="5085184"/>
            <a:ext cx="2266026" cy="1728192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8F60A2-59C2-A346-9155-17426980CB6B}"/>
              </a:ext>
            </a:extLst>
          </p:cNvPr>
          <p:cNvSpPr txBox="1"/>
          <p:nvPr/>
        </p:nvSpPr>
        <p:spPr>
          <a:xfrm>
            <a:off x="6876256" y="5589240"/>
            <a:ext cx="1584176" cy="73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sz="1200" dirty="0">
                <a:solidFill>
                  <a:schemeClr val="bg1"/>
                </a:solidFill>
              </a:rPr>
              <a:t>Mae pwyntiau </a:t>
            </a:r>
            <a:br>
              <a:rPr lang="cy-GB" sz="1200" dirty="0">
                <a:solidFill>
                  <a:schemeClr val="bg1"/>
                </a:solidFill>
              </a:rPr>
            </a:br>
            <a:r>
              <a:rPr lang="cy-GB" sz="1200" dirty="0">
                <a:solidFill>
                  <a:schemeClr val="bg1"/>
                </a:solidFill>
              </a:rPr>
              <a:t>wedi’u cysylltu â llinellau syth, wedi’u </a:t>
            </a:r>
          </a:p>
          <a:p>
            <a:pPr algn="ctr">
              <a:lnSpc>
                <a:spcPct val="87000"/>
              </a:lnSpc>
            </a:pPr>
            <a:r>
              <a:rPr lang="cy-GB" sz="1200" dirty="0">
                <a:solidFill>
                  <a:schemeClr val="bg1"/>
                </a:solidFill>
              </a:rPr>
              <a:t>rheoli.</a:t>
            </a:r>
          </a:p>
        </p:txBody>
      </p:sp>
      <p:sp>
        <p:nvSpPr>
          <p:cNvPr id="24" name="Explosion 1 23">
            <a:extLst>
              <a:ext uri="{FF2B5EF4-FFF2-40B4-BE49-F238E27FC236}">
                <a16:creationId xmlns:a16="http://schemas.microsoft.com/office/drawing/2014/main" id="{56B427E9-8E06-4C4F-A965-04798A60342B}"/>
              </a:ext>
            </a:extLst>
          </p:cNvPr>
          <p:cNvSpPr/>
          <p:nvPr/>
        </p:nvSpPr>
        <p:spPr>
          <a:xfrm>
            <a:off x="2544999" y="2411766"/>
            <a:ext cx="2005136" cy="1471204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0C5A66-9261-2741-90D1-9834445D17C4}"/>
              </a:ext>
            </a:extLst>
          </p:cNvPr>
          <p:cNvSpPr txBox="1"/>
          <p:nvPr/>
        </p:nvSpPr>
        <p:spPr>
          <a:xfrm>
            <a:off x="2863491" y="2891442"/>
            <a:ext cx="1368152" cy="41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sz="1200" dirty="0">
                <a:solidFill>
                  <a:schemeClr val="bg1"/>
                </a:solidFill>
              </a:rPr>
              <a:t>Mae’r raddfa yn dechrau ar sero</a:t>
            </a:r>
          </a:p>
        </p:txBody>
      </p:sp>
    </p:spTree>
    <p:extLst>
      <p:ext uri="{BB962C8B-B14F-4D97-AF65-F5344CB8AC3E}">
        <p14:creationId xmlns:p14="http://schemas.microsoft.com/office/powerpoint/2010/main" val="142384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17" grpId="0" animBg="1"/>
      <p:bldP spid="22" grpId="0"/>
      <p:bldP spid="2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943E-F258-AB44-8C40-5A972B17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Gwerthuso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0793B-7433-2442-9DC4-AF1824BA5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y-GB" dirty="0"/>
              <a:t>Ysgrifennwch baragraff i egluro’r hyn a ddangosodd eich canlyniadau. </a:t>
            </a:r>
          </a:p>
          <a:p>
            <a:pPr>
              <a:spcBef>
                <a:spcPts val="1200"/>
              </a:spcBef>
            </a:pPr>
            <a:r>
              <a:rPr lang="cy-GB" dirty="0"/>
              <a:t>Meddyliwch yn feirniadol am sut wnaethoch chi gynnal eich ymchwiliad: </a:t>
            </a:r>
          </a:p>
          <a:p>
            <a:pPr>
              <a:spcBef>
                <a:spcPts val="1200"/>
              </a:spcBef>
            </a:pPr>
            <a:r>
              <a:rPr lang="cy-GB" dirty="0"/>
              <a:t>A gafodd ei reoli’n dda? </a:t>
            </a:r>
          </a:p>
          <a:p>
            <a:pPr lvl="1">
              <a:spcBef>
                <a:spcPts val="1200"/>
              </a:spcBef>
            </a:pPr>
            <a:r>
              <a:rPr lang="cy-GB" dirty="0"/>
              <a:t>A allech fod wedi gwella’ch </a:t>
            </a:r>
            <a:br>
              <a:rPr lang="cy-GB" dirty="0"/>
            </a:br>
            <a:r>
              <a:rPr lang="cy-GB" dirty="0"/>
              <a:t>dyluniad neu’ch profion teg? </a:t>
            </a:r>
          </a:p>
          <a:p>
            <a:pPr lvl="1">
              <a:spcBef>
                <a:spcPts val="1200"/>
              </a:spcBef>
            </a:pPr>
            <a:r>
              <a:rPr lang="cy-GB" dirty="0"/>
              <a:t>Sut allai hyn fod wedi effeithio </a:t>
            </a:r>
            <a:br>
              <a:rPr lang="cy-GB" dirty="0"/>
            </a:br>
            <a:r>
              <a:rPr lang="cy-GB" dirty="0"/>
              <a:t>ar eich canlyniadau?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14925A-FB6F-894A-98E7-CEAFEABB7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14218"/>
          <a:stretch/>
        </p:blipFill>
        <p:spPr bwMode="auto">
          <a:xfrm>
            <a:off x="6228184" y="3933056"/>
            <a:ext cx="1977709" cy="21171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48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4C2E78A-D083-5B46-AB80-3EC84E537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r="50000" b="12000"/>
          <a:stretch/>
        </p:blipFill>
        <p:spPr bwMode="auto">
          <a:xfrm>
            <a:off x="6084168" y="1628800"/>
            <a:ext cx="2232248" cy="444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353D84-55C5-A540-9E98-633BCE00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wo-SN"/>
              <a:t>System cylchrediad y gwaed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9FDB-6EFE-2F48-B33B-0C040C160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5940660" cy="4392488"/>
          </a:xfrm>
        </p:spPr>
        <p:txBody>
          <a:bodyPr/>
          <a:lstStyle/>
          <a:p>
            <a:r>
              <a:rPr lang="wo-SN" dirty="0"/>
              <a:t>Mae system cylchrediad y gwaed yn cynnwys y galon, y gwaed a’r pibellau gwaed.</a:t>
            </a:r>
          </a:p>
          <a:p>
            <a:r>
              <a:rPr lang="wo-SN" dirty="0"/>
              <a:t>Mae’n gyfrifol am gario gwaed a sylweddau toddedig i’r corff cyfan ac oddi yno. </a:t>
            </a:r>
          </a:p>
        </p:txBody>
      </p:sp>
    </p:spTree>
    <p:extLst>
      <p:ext uri="{BB962C8B-B14F-4D97-AF65-F5344CB8AC3E}">
        <p14:creationId xmlns:p14="http://schemas.microsoft.com/office/powerpoint/2010/main" val="126997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448A-0F33-2B41-82F2-39E0D057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Y galon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6261C-5F4B-1840-B9BE-72AE187AB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Mae’r galon yn gyhyr pwerus sy’n pwmpio gwaed o amgylch y corff.</a:t>
            </a:r>
          </a:p>
          <a:p>
            <a:r>
              <a:rPr lang="cy-GB" dirty="0"/>
              <a:t>Mae calon yn curo tua </a:t>
            </a:r>
            <a:br>
              <a:rPr lang="cy-GB" dirty="0"/>
            </a:br>
            <a:r>
              <a:rPr lang="cy-GB" dirty="0"/>
              <a:t>3 biliwn o weithiau </a:t>
            </a:r>
            <a:br>
              <a:rPr lang="cy-GB" dirty="0"/>
            </a:br>
            <a:r>
              <a:rPr lang="cy-GB" dirty="0"/>
              <a:t>yn ystod oes gyfartalog.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09674B-1959-EA4C-B0E0-7B1B78229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r="46892" b="3966"/>
          <a:stretch/>
        </p:blipFill>
        <p:spPr bwMode="auto">
          <a:xfrm>
            <a:off x="5004048" y="2636912"/>
            <a:ext cx="3114346" cy="31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22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A65AB-CF35-8F41-889F-448544D1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Y galon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9FC357-8468-4047-A0D3-A76C46DE2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2" t="5606" b="7309"/>
          <a:stretch/>
        </p:blipFill>
        <p:spPr bwMode="auto">
          <a:xfrm>
            <a:off x="2652864" y="2413587"/>
            <a:ext cx="3816424" cy="375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272F65-0F27-534D-A127-0E143348AF65}"/>
              </a:ext>
            </a:extLst>
          </p:cNvPr>
          <p:cNvSpPr txBox="1"/>
          <p:nvPr/>
        </p:nvSpPr>
        <p:spPr>
          <a:xfrm>
            <a:off x="979925" y="265224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ea typeface="Tahoma" panose="020B0604030504040204" pitchFamily="34" charset="0"/>
                <a:cs typeface="Tahoma" panose="020B0604030504040204" pitchFamily="34" charset="0"/>
              </a:rPr>
              <a:t>Atriwm Dde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017B2-D875-5F4F-83EA-01C701B720E2}"/>
              </a:ext>
            </a:extLst>
          </p:cNvPr>
          <p:cNvSpPr txBox="1"/>
          <p:nvPr/>
        </p:nvSpPr>
        <p:spPr>
          <a:xfrm>
            <a:off x="6588224" y="262961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ea typeface="Tahoma" panose="020B0604030504040204" pitchFamily="34" charset="0"/>
                <a:cs typeface="Tahoma" panose="020B0604030504040204" pitchFamily="34" charset="0"/>
              </a:rPr>
              <a:t>Atriwm Chwith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915AE-A6A9-CA4C-8946-A15C77B386AF}"/>
              </a:ext>
            </a:extLst>
          </p:cNvPr>
          <p:cNvSpPr txBox="1"/>
          <p:nvPr/>
        </p:nvSpPr>
        <p:spPr>
          <a:xfrm>
            <a:off x="1763688" y="5365915"/>
            <a:ext cx="1359768" cy="36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ea typeface="Tahoma" panose="020B0604030504040204" pitchFamily="34" charset="0"/>
                <a:cs typeface="Tahoma" panose="020B0604030504040204" pitchFamily="34" charset="0"/>
              </a:rPr>
              <a:t>Fentrigl Dde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78E43-04DE-6C4A-96C7-96C4761CB0D3}"/>
              </a:ext>
            </a:extLst>
          </p:cNvPr>
          <p:cNvSpPr txBox="1"/>
          <p:nvPr/>
        </p:nvSpPr>
        <p:spPr>
          <a:xfrm>
            <a:off x="6372200" y="5365915"/>
            <a:ext cx="1724000" cy="371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Fentrigl Chwith</a:t>
            </a:r>
            <a:endParaRPr lang="cy-GB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407719-763A-3D4E-B37E-62020BF8FEDA}"/>
              </a:ext>
            </a:extLst>
          </p:cNvPr>
          <p:cNvCxnSpPr/>
          <p:nvPr/>
        </p:nvCxnSpPr>
        <p:spPr>
          <a:xfrm>
            <a:off x="2123728" y="3021577"/>
            <a:ext cx="1872208" cy="15461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853E1B-EA8D-C248-96A9-D04FDE495C57}"/>
              </a:ext>
            </a:extLst>
          </p:cNvPr>
          <p:cNvCxnSpPr/>
          <p:nvPr/>
        </p:nvCxnSpPr>
        <p:spPr>
          <a:xfrm flipH="1">
            <a:off x="5076056" y="2993728"/>
            <a:ext cx="2016224" cy="9979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DF6CEF-0950-E345-8351-EE879FC6FA3F}"/>
              </a:ext>
            </a:extLst>
          </p:cNvPr>
          <p:cNvCxnSpPr/>
          <p:nvPr/>
        </p:nvCxnSpPr>
        <p:spPr>
          <a:xfrm flipV="1">
            <a:off x="3059832" y="5143829"/>
            <a:ext cx="1548172" cy="3286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134881-980B-EE4E-98CE-B78B56309331}"/>
              </a:ext>
            </a:extLst>
          </p:cNvPr>
          <p:cNvCxnSpPr/>
          <p:nvPr/>
        </p:nvCxnSpPr>
        <p:spPr>
          <a:xfrm flipH="1" flipV="1">
            <a:off x="5292080" y="4855797"/>
            <a:ext cx="1084312" cy="6109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3887A-6BF1-5049-9934-CC3FB7FD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864096"/>
          </a:xfrm>
        </p:spPr>
        <p:txBody>
          <a:bodyPr/>
          <a:lstStyle/>
          <a:p>
            <a:r>
              <a:rPr lang="cy-GB" dirty="0"/>
              <a:t>Y tu mewn, mae gan y galon bedair siambr: </a:t>
            </a:r>
            <a:br>
              <a:rPr lang="cy-GB" dirty="0"/>
            </a:br>
            <a:r>
              <a:rPr lang="cy-GB" dirty="0"/>
              <a:t>dwy atria a dwy fentrigl.</a:t>
            </a:r>
          </a:p>
        </p:txBody>
      </p:sp>
    </p:spTree>
    <p:extLst>
      <p:ext uri="{BB962C8B-B14F-4D97-AF65-F5344CB8AC3E}">
        <p14:creationId xmlns:p14="http://schemas.microsoft.com/office/powerpoint/2010/main" val="10357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4C3A609-BA7D-0A41-9BB6-7ECCB48E9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2" t="4161" r="12399" b="5236"/>
          <a:stretch/>
        </p:blipFill>
        <p:spPr bwMode="auto">
          <a:xfrm>
            <a:off x="3275856" y="2276872"/>
            <a:ext cx="2838111" cy="381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09452-441F-A84B-9E0C-DEA4066B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Y galon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A22E9-3D5A-4C40-9674-86D3407DB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1368151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cy-GB" sz="2000" dirty="0"/>
              <a:t>Mae gan famaliaid system gylchrediad gwaed dwbl. Mae hyn yn golygu bod gan ein system gylchrediad gwaed ddau gylched:</a:t>
            </a:r>
          </a:p>
          <a:p>
            <a:pPr lvl="1">
              <a:spcBef>
                <a:spcPts val="800"/>
              </a:spcBef>
            </a:pPr>
            <a:r>
              <a:rPr lang="cy-GB" sz="2000" dirty="0"/>
              <a:t>Mae un yn cysylltu’r </a:t>
            </a:r>
            <a:br>
              <a:rPr lang="cy-GB" sz="2000" dirty="0"/>
            </a:br>
            <a:r>
              <a:rPr lang="cy-GB" sz="2000" dirty="0"/>
              <a:t>galon â’r ysgyfaint</a:t>
            </a:r>
          </a:p>
          <a:p>
            <a:pPr lvl="1">
              <a:spcBef>
                <a:spcPts val="800"/>
              </a:spcBef>
            </a:pPr>
            <a:r>
              <a:rPr lang="cy-GB" sz="2000" dirty="0"/>
              <a:t>Mae'r gylched arall </a:t>
            </a:r>
            <a:br>
              <a:rPr lang="cy-GB" sz="2000" dirty="0"/>
            </a:br>
            <a:r>
              <a:rPr lang="cy-GB" sz="2000" dirty="0"/>
              <a:t>yn cysylltu'r galon â </a:t>
            </a:r>
            <a:br>
              <a:rPr lang="cy-GB" sz="2000" dirty="0"/>
            </a:br>
            <a:r>
              <a:rPr lang="cy-GB" sz="2000" dirty="0"/>
              <a:t>gweddill y corff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2BABDE-9A7A-A54D-82E1-6932E1E3B88A}"/>
              </a:ext>
            </a:extLst>
          </p:cNvPr>
          <p:cNvSpPr txBox="1">
            <a:spLocks/>
          </p:cNvSpPr>
          <p:nvPr/>
        </p:nvSpPr>
        <p:spPr>
          <a:xfrm>
            <a:off x="611560" y="3933056"/>
            <a:ext cx="237626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339725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cy-GB" sz="2000" b="1" dirty="0">
                <a:solidFill>
                  <a:srgbClr val="0070C0"/>
                </a:solidFill>
              </a:rPr>
              <a:t>Mae’r ochr dde yn derbyn gwaed dadocsigenedig  o’r corff a’i anfon i’r ysgyfaint i gasglu mwy o ocsigen.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7DE863-EBEE-8E45-8CBA-5FCAE8A84EA8}"/>
              </a:ext>
            </a:extLst>
          </p:cNvPr>
          <p:cNvSpPr txBox="1">
            <a:spLocks/>
          </p:cNvSpPr>
          <p:nvPr/>
        </p:nvSpPr>
        <p:spPr>
          <a:xfrm>
            <a:off x="6228184" y="3933056"/>
            <a:ext cx="2248493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339725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800"/>
              </a:spcBef>
            </a:pPr>
            <a:r>
              <a:rPr lang="cy-GB" sz="2000" b="1" dirty="0">
                <a:solidFill>
                  <a:srgbClr val="FF0000"/>
                </a:solidFill>
              </a:rPr>
              <a:t>Mae'r ochr chwith yn derbyn gwaed ocsigenedig o'r ysgyfaint ac yn ei bwmpio o amgylch gweddill y corff. </a:t>
            </a:r>
          </a:p>
        </p:txBody>
      </p:sp>
    </p:spTree>
    <p:extLst>
      <p:ext uri="{BB962C8B-B14F-4D97-AF65-F5344CB8AC3E}">
        <p14:creationId xmlns:p14="http://schemas.microsoft.com/office/powerpoint/2010/main" val="239676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E3F8C-42C2-8546-83B4-98EBFC1B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Pibellau gwaed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8A61D-319C-1D4E-AE9B-4B5F03343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0" r="6910" b="14995"/>
          <a:stretch/>
        </p:blipFill>
        <p:spPr bwMode="auto">
          <a:xfrm>
            <a:off x="6430140" y="1592796"/>
            <a:ext cx="1958284" cy="431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00889-82A8-1B41-8455-20E9F7872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Mae gwaed yn teithio o amgylch y </a:t>
            </a:r>
            <a:br>
              <a:rPr lang="cy-GB" dirty="0"/>
            </a:br>
            <a:r>
              <a:rPr lang="cy-GB" dirty="0"/>
              <a:t>corff mewn pibellau gwaed.</a:t>
            </a:r>
          </a:p>
          <a:p>
            <a:r>
              <a:rPr lang="cy-GB" dirty="0"/>
              <a:t>Mae yna dri math o bibellau gwaed: </a:t>
            </a:r>
            <a:br>
              <a:rPr lang="cy-GB" dirty="0"/>
            </a:br>
            <a:r>
              <a:rPr lang="cy-GB" dirty="0"/>
              <a:t>rhydwelïau, gwythiennau a chapilarïau. </a:t>
            </a:r>
          </a:p>
        </p:txBody>
      </p:sp>
    </p:spTree>
    <p:extLst>
      <p:ext uri="{BB962C8B-B14F-4D97-AF65-F5344CB8AC3E}">
        <p14:creationId xmlns:p14="http://schemas.microsoft.com/office/powerpoint/2010/main" val="232319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569D9B-FCE2-1D4D-98B3-46EBF2F4E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33" y="2924944"/>
            <a:ext cx="3198699" cy="3240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9DE075B-57BD-E941-97EE-741A8A82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Rhydwelïau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59EC7E-BEDA-1142-8484-D07E39E62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367240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y-GB" dirty="0"/>
              <a:t>Mae rhydwelïau'n cario gwaed ocsigenedig i ffwrdd o'r galon ac o amgylch y corff.</a:t>
            </a:r>
          </a:p>
          <a:p>
            <a:pPr>
              <a:spcBef>
                <a:spcPts val="1200"/>
              </a:spcBef>
            </a:pPr>
            <a:r>
              <a:rPr lang="cy-GB" dirty="0"/>
              <a:t>Mae ganddyn nhw waliau trwchus, </a:t>
            </a:r>
            <a:br>
              <a:rPr lang="cy-GB" dirty="0"/>
            </a:br>
            <a:r>
              <a:rPr lang="cy-GB" dirty="0"/>
              <a:t>elastig fel y gallant gario </a:t>
            </a:r>
            <a:br>
              <a:rPr lang="cy-GB" dirty="0"/>
            </a:br>
            <a:r>
              <a:rPr lang="cy-GB" dirty="0"/>
              <a:t>gwaed o dan bwysau.</a:t>
            </a:r>
          </a:p>
          <a:p>
            <a:pPr>
              <a:spcBef>
                <a:spcPts val="1200"/>
              </a:spcBef>
            </a:pPr>
            <a:r>
              <a:rPr lang="cy-GB" dirty="0">
                <a:solidFill>
                  <a:srgbClr val="E85803"/>
                </a:solidFill>
              </a:rPr>
              <a:t>Meddyliwch: pam ydych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chi'n meddwl bod angen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hyn arnyn nhw?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47D58BB-3246-B543-912B-B1A6A2CB2776}"/>
              </a:ext>
            </a:extLst>
          </p:cNvPr>
          <p:cNvSpPr txBox="1">
            <a:spLocks/>
          </p:cNvSpPr>
          <p:nvPr/>
        </p:nvSpPr>
        <p:spPr>
          <a:xfrm>
            <a:off x="5981813" y="3068960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0200" indent="-3302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cy-GB" sz="1800" b="1" dirty="0">
                <a:solidFill>
                  <a:srgbClr val="FF0000"/>
                </a:solidFill>
              </a:rPr>
              <a:t>Rhydweli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B3693C2-4339-6A48-A6FE-F471E47EC055}"/>
              </a:ext>
            </a:extLst>
          </p:cNvPr>
          <p:cNvSpPr txBox="1">
            <a:spLocks/>
          </p:cNvSpPr>
          <p:nvPr/>
        </p:nvSpPr>
        <p:spPr>
          <a:xfrm>
            <a:off x="7205949" y="5301208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0200" indent="-3302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cy-GB" sz="1800" b="1" dirty="0">
                <a:solidFill>
                  <a:srgbClr val="0070C0"/>
                </a:solidFill>
              </a:rPr>
              <a:t>Gwythïen </a:t>
            </a:r>
          </a:p>
        </p:txBody>
      </p:sp>
    </p:spTree>
    <p:extLst>
      <p:ext uri="{BB962C8B-B14F-4D97-AF65-F5344CB8AC3E}">
        <p14:creationId xmlns:p14="http://schemas.microsoft.com/office/powerpoint/2010/main" val="243052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3F663-CE93-DB4F-A6BF-69775E82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Gwythiennau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25AAF-B6DF-2B4F-A945-77EB916E3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367240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y-GB" dirty="0"/>
              <a:t>Mae gwythiennau'n cario gwaed dadocsigenedig yn ôl i'r galon.</a:t>
            </a:r>
          </a:p>
          <a:p>
            <a:pPr>
              <a:spcBef>
                <a:spcPts val="1200"/>
              </a:spcBef>
            </a:pPr>
            <a:r>
              <a:rPr lang="cy-GB" dirty="0"/>
              <a:t>Mae ganddyn nhw falfiau i </a:t>
            </a:r>
            <a:br>
              <a:rPr lang="cy-GB" dirty="0"/>
            </a:br>
            <a:r>
              <a:rPr lang="cy-GB" dirty="0"/>
              <a:t>atal y gwaed rhag llifo i’r </a:t>
            </a:r>
            <a:br>
              <a:rPr lang="cy-GB" dirty="0"/>
            </a:br>
            <a:r>
              <a:rPr lang="cy-GB" dirty="0"/>
              <a:t>cyfeiriad  anghywir.</a:t>
            </a:r>
          </a:p>
          <a:p>
            <a:pPr>
              <a:spcBef>
                <a:spcPts val="1200"/>
              </a:spcBef>
            </a:pPr>
            <a:r>
              <a:rPr lang="cy-GB" dirty="0">
                <a:solidFill>
                  <a:srgbClr val="E85803"/>
                </a:solidFill>
              </a:rPr>
              <a:t>Meddyliwch: pam ydych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chi'n meddwl bod angen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hyn arnyn nhw?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9D669-0A33-8949-8D48-4E958356B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33" y="2924944"/>
            <a:ext cx="3198699" cy="324036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C63F03-6867-B24B-B6A9-536B310EF1E2}"/>
              </a:ext>
            </a:extLst>
          </p:cNvPr>
          <p:cNvSpPr txBox="1">
            <a:spLocks/>
          </p:cNvSpPr>
          <p:nvPr/>
        </p:nvSpPr>
        <p:spPr>
          <a:xfrm>
            <a:off x="5981813" y="3068960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0200" indent="-3302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cy-GB" sz="1800" b="1" dirty="0">
                <a:solidFill>
                  <a:srgbClr val="FF0000"/>
                </a:solidFill>
              </a:rPr>
              <a:t>Rhydweli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8D8C4F0-9A39-934D-9241-8883CF092AD6}"/>
              </a:ext>
            </a:extLst>
          </p:cNvPr>
          <p:cNvSpPr txBox="1">
            <a:spLocks/>
          </p:cNvSpPr>
          <p:nvPr/>
        </p:nvSpPr>
        <p:spPr>
          <a:xfrm>
            <a:off x="7205949" y="5301208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0200" indent="-3302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cy-GB" sz="1800" b="1" dirty="0">
                <a:solidFill>
                  <a:srgbClr val="0070C0"/>
                </a:solidFill>
              </a:rPr>
              <a:t>Gwythïen </a:t>
            </a:r>
          </a:p>
        </p:txBody>
      </p:sp>
    </p:spTree>
    <p:extLst>
      <p:ext uri="{BB962C8B-B14F-4D97-AF65-F5344CB8AC3E}">
        <p14:creationId xmlns:p14="http://schemas.microsoft.com/office/powerpoint/2010/main" val="20813196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1279</Words>
  <Application>Microsoft Macintosh PowerPoint</Application>
  <PresentationFormat>On-screen Show (4:3)</PresentationFormat>
  <Paragraphs>118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1_Office Theme</vt:lpstr>
      <vt:lpstr>Cam 2a: Nodi rhannau’r system gylchrediad gwaed a’u swyddogaethau</vt:lpstr>
      <vt:lpstr>Amcanion dysgu</vt:lpstr>
      <vt:lpstr>System cylchrediad y gwaed</vt:lpstr>
      <vt:lpstr>Y galon</vt:lpstr>
      <vt:lpstr>Y galon</vt:lpstr>
      <vt:lpstr>Y galon</vt:lpstr>
      <vt:lpstr>Pibellau gwaed</vt:lpstr>
      <vt:lpstr>Rhydwelïau</vt:lpstr>
      <vt:lpstr>Gwythiennau</vt:lpstr>
      <vt:lpstr>Capilarïau</vt:lpstr>
      <vt:lpstr>Gwaed</vt:lpstr>
      <vt:lpstr>Eich tasgau</vt:lpstr>
      <vt:lpstr>Cam 2b: Ymchwilio i effaith ymarfer corff  ar gyfradd curiad y galon</vt:lpstr>
      <vt:lpstr>Amcan dysgu</vt:lpstr>
      <vt:lpstr>Beth yw eich cyfradd curiad y galon?</vt:lpstr>
      <vt:lpstr>PowerPoint Presentation</vt:lpstr>
      <vt:lpstr>Dod o hyd i’r cymedr</vt:lpstr>
      <vt:lpstr>Ymarfer</vt:lpstr>
      <vt:lpstr>PowerPoint Presentation</vt:lpstr>
      <vt:lpstr>PowerPoint Presentation</vt:lpstr>
      <vt:lpstr>Cynllunio ymchwiliad</vt:lpstr>
      <vt:lpstr>Graffiau llinell</vt:lpstr>
      <vt:lpstr>Lluniadu graff llinell</vt:lpstr>
      <vt:lpstr>Lluniadu graff llinell</vt:lpstr>
      <vt:lpstr>Gwerthuso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153</cp:revision>
  <dcterms:created xsi:type="dcterms:W3CDTF">2019-10-23T13:59:40Z</dcterms:created>
  <dcterms:modified xsi:type="dcterms:W3CDTF">2019-12-08T14:00:08Z</dcterms:modified>
</cp:coreProperties>
</file>